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8" r:id="rId1"/>
  </p:sldMasterIdLst>
  <p:notesMasterIdLst>
    <p:notesMasterId r:id="rId60"/>
  </p:notesMasterIdLst>
  <p:handoutMasterIdLst>
    <p:handoutMasterId r:id="rId61"/>
  </p:handoutMasterIdLst>
  <p:sldIdLst>
    <p:sldId id="2480" r:id="rId2"/>
    <p:sldId id="2560" r:id="rId3"/>
    <p:sldId id="2226" r:id="rId4"/>
    <p:sldId id="2423" r:id="rId5"/>
    <p:sldId id="2320" r:id="rId6"/>
    <p:sldId id="2568" r:id="rId7"/>
    <p:sldId id="2348" r:id="rId8"/>
    <p:sldId id="2228" r:id="rId9"/>
    <p:sldId id="2574" r:id="rId10"/>
    <p:sldId id="2535" r:id="rId11"/>
    <p:sldId id="2493" r:id="rId12"/>
    <p:sldId id="2569" r:id="rId13"/>
    <p:sldId id="2233" r:id="rId14"/>
    <p:sldId id="2326" r:id="rId15"/>
    <p:sldId id="2279" r:id="rId16"/>
    <p:sldId id="2235" r:id="rId17"/>
    <p:sldId id="2234" r:id="rId18"/>
    <p:sldId id="2432" r:id="rId19"/>
    <p:sldId id="2438" r:id="rId20"/>
    <p:sldId id="2236" r:id="rId21"/>
    <p:sldId id="2528" r:id="rId22"/>
    <p:sldId id="2561" r:id="rId23"/>
    <p:sldId id="2562" r:id="rId24"/>
    <p:sldId id="2563" r:id="rId25"/>
    <p:sldId id="2564" r:id="rId26"/>
    <p:sldId id="2565" r:id="rId27"/>
    <p:sldId id="2566" r:id="rId28"/>
    <p:sldId id="2567" r:id="rId29"/>
    <p:sldId id="2345" r:id="rId30"/>
    <p:sldId id="2412" r:id="rId31"/>
    <p:sldId id="2570" r:id="rId32"/>
    <p:sldId id="2571" r:id="rId33"/>
    <p:sldId id="2534" r:id="rId34"/>
    <p:sldId id="2541" r:id="rId35"/>
    <p:sldId id="2508" r:id="rId36"/>
    <p:sldId id="2511" r:id="rId37"/>
    <p:sldId id="2513" r:id="rId38"/>
    <p:sldId id="2518" r:id="rId39"/>
    <p:sldId id="2517" r:id="rId40"/>
    <p:sldId id="2310" r:id="rId41"/>
    <p:sldId id="2558" r:id="rId42"/>
    <p:sldId id="2542" r:id="rId43"/>
    <p:sldId id="2546" r:id="rId44"/>
    <p:sldId id="2547" r:id="rId45"/>
    <p:sldId id="2548" r:id="rId46"/>
    <p:sldId id="2549" r:id="rId47"/>
    <p:sldId id="2550" r:id="rId48"/>
    <p:sldId id="2551" r:id="rId49"/>
    <p:sldId id="2552" r:id="rId50"/>
    <p:sldId id="2431" r:id="rId51"/>
    <p:sldId id="2341" r:id="rId52"/>
    <p:sldId id="2342" r:id="rId53"/>
    <p:sldId id="2302" r:id="rId54"/>
    <p:sldId id="2343" r:id="rId55"/>
    <p:sldId id="2572" r:id="rId56"/>
    <p:sldId id="2573" r:id="rId57"/>
    <p:sldId id="2555" r:id="rId58"/>
    <p:sldId id="1931" r:id="rId5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9933"/>
    <a:srgbClr val="CC9900"/>
    <a:srgbClr val="FF0000"/>
    <a:srgbClr val="FF99FF"/>
    <a:srgbClr val="969696"/>
    <a:srgbClr val="FFCC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99" autoAdjust="0"/>
    <p:restoredTop sz="94660"/>
  </p:normalViewPr>
  <p:slideViewPr>
    <p:cSldViewPr>
      <p:cViewPr varScale="1">
        <p:scale>
          <a:sx n="131" d="100"/>
          <a:sy n="131" d="100"/>
        </p:scale>
        <p:origin x="182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968" y="-96"/>
      </p:cViewPr>
      <p:guideLst>
        <p:guide orient="horz" pos="3024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3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t" anchorCtr="0" compatLnSpc="1">
            <a:prstTxWarp prst="textNoShape">
              <a:avLst/>
            </a:prstTxWarp>
          </a:bodyPr>
          <a:lstStyle>
            <a:lvl1pPr defTabSz="965780" eaLnBrk="0" hangingPunct="0">
              <a:spcBef>
                <a:spcPct val="20000"/>
              </a:spcBef>
              <a:buFontTx/>
              <a:buNone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William Strauss, Senior Economist and Economic Advisor</a:t>
            </a:r>
          </a:p>
          <a:p>
            <a:pPr>
              <a:defRPr/>
            </a:pPr>
            <a:r>
              <a:rPr lang="en-US"/>
              <a:t>Federal Reserve Bank of Chicago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t" anchorCtr="0" compatLnSpc="1">
            <a:prstTxWarp prst="textNoShape">
              <a:avLst/>
            </a:prstTxWarp>
          </a:bodyPr>
          <a:lstStyle>
            <a:lvl1pPr algn="r" defTabSz="965780" eaLnBrk="0" hangingPunct="0">
              <a:spcBef>
                <a:spcPct val="20000"/>
              </a:spcBef>
              <a:buFontTx/>
              <a:buNone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b" anchorCtr="0" compatLnSpc="1">
            <a:prstTxWarp prst="textNoShape">
              <a:avLst/>
            </a:prstTxWarp>
          </a:bodyPr>
          <a:lstStyle>
            <a:lvl1pPr algn="r" defTabSz="965780" eaLnBrk="0" hangingPunct="0">
              <a:spcBef>
                <a:spcPct val="20000"/>
              </a:spcBef>
              <a:buFontTx/>
              <a:buNone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71467882-7159-4874-A67E-E77B110A9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73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4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t" anchorCtr="0" compatLnSpc="1">
            <a:prstTxWarp prst="textNoShape">
              <a:avLst/>
            </a:prstTxWarp>
          </a:bodyPr>
          <a:lstStyle>
            <a:lvl1pPr defTabSz="965780" eaLnBrk="0" hangingPunct="0">
              <a:spcBef>
                <a:spcPct val="20000"/>
              </a:spcBef>
              <a:buFontTx/>
              <a:buChar char="•"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258888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6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2475"/>
            <a:ext cx="5365750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362507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t" anchorCtr="0" compatLnSpc="1">
            <a:prstTxWarp prst="textNoShape">
              <a:avLst/>
            </a:prstTxWarp>
          </a:bodyPr>
          <a:lstStyle>
            <a:lvl1pPr algn="r" defTabSz="965780" eaLnBrk="0" hangingPunct="0">
              <a:spcBef>
                <a:spcPct val="20000"/>
              </a:spcBef>
              <a:buFontTx/>
              <a:buChar char="•"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2508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b" anchorCtr="0" compatLnSpc="1">
            <a:prstTxWarp prst="textNoShape">
              <a:avLst/>
            </a:prstTxWarp>
          </a:bodyPr>
          <a:lstStyle>
            <a:lvl1pPr defTabSz="965780" eaLnBrk="0" hangingPunct="0">
              <a:spcBef>
                <a:spcPct val="20000"/>
              </a:spcBef>
              <a:buFontTx/>
              <a:buChar char="•"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4" rIns="96649" bIns="48324" numCol="1" anchor="b" anchorCtr="0" compatLnSpc="1">
            <a:prstTxWarp prst="textNoShape">
              <a:avLst/>
            </a:prstTxWarp>
          </a:bodyPr>
          <a:lstStyle>
            <a:lvl1pPr algn="r" defTabSz="965780" eaLnBrk="0" hangingPunct="0">
              <a:spcBef>
                <a:spcPct val="20000"/>
              </a:spcBef>
              <a:buFontTx/>
              <a:buChar char="•"/>
              <a:defRPr kumimoji="0"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DB4775AE-3521-42BC-9F94-C3AEBCD57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518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3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5058">
              <a:defRPr/>
            </a:pPr>
            <a:fld id="{83A40C3D-A420-42D9-98B3-F6F8FF5E0512}" type="slidenum">
              <a:rPr lang="en-US" smtClean="0"/>
              <a:pPr defTabSz="965058">
                <a:defRPr/>
              </a:pPr>
              <a:t>1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1849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3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5058">
              <a:defRPr/>
            </a:pPr>
            <a:fld id="{D238235F-81BD-413E-B2B5-FE13DEF04B2F}" type="slidenum">
              <a:rPr lang="en-US" smtClean="0"/>
              <a:pPr defTabSz="965058">
                <a:defRPr/>
              </a:pPr>
              <a:t>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07049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7580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684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35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38181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36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88400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8165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4831"/>
            <a:fld id="{02CC41BC-003D-40C4-9993-6ED8EF3A41D1}" type="slidenum">
              <a:rPr lang="en-US" smtClean="0"/>
              <a:pPr defTabSz="964831"/>
              <a:t>38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84733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3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D238235F-81BD-413E-B2B5-FE13DEF04B2F}" type="slidenum">
              <a:rPr lang="en-US" smtClean="0"/>
              <a:pPr defTabSz="965200">
                <a:defRPr/>
              </a:pPr>
              <a:t>57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9867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3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9358F47-F758-461E-BD61-4B113CE07A83}" type="slidenum">
              <a:rPr lang="en-US" smtClean="0"/>
              <a:pPr defTabSz="965200">
                <a:defRPr/>
              </a:pPr>
              <a:t>58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>
            <a:spLocks/>
          </p:cNvSpPr>
          <p:nvPr userDrawn="1"/>
        </p:nvSpPr>
        <p:spPr bwMode="white">
          <a:xfrm>
            <a:off x="-11113" y="4489450"/>
            <a:ext cx="5756276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3" name="Freeform 4"/>
          <p:cNvSpPr>
            <a:spLocks/>
          </p:cNvSpPr>
          <p:nvPr userDrawn="1"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5" name="Freeform 6"/>
          <p:cNvSpPr>
            <a:spLocks/>
          </p:cNvSpPr>
          <p:nvPr userDrawn="1"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6" name="Freeform 7"/>
          <p:cNvSpPr>
            <a:spLocks/>
          </p:cNvSpPr>
          <p:nvPr userDrawn="1"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7" name="Freeform 8"/>
          <p:cNvSpPr>
            <a:spLocks/>
          </p:cNvSpPr>
          <p:nvPr userDrawn="1"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8" name="Freeform 9"/>
          <p:cNvSpPr>
            <a:spLocks/>
          </p:cNvSpPr>
          <p:nvPr userDrawn="1"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9" name="Freeform 10"/>
          <p:cNvSpPr>
            <a:spLocks/>
          </p:cNvSpPr>
          <p:nvPr userDrawn="1"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pic>
        <p:nvPicPr>
          <p:cNvPr id="10" name="Picture 1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A6EA5"/>
              </a:clrFrom>
              <a:clrTo>
                <a:srgbClr val="3A6EA5">
                  <a:alpha val="0"/>
                </a:srgbClr>
              </a:clrTo>
            </a:clrChange>
            <a:grayscl/>
            <a:biLevel thresh="50000"/>
          </a:blip>
          <a:srcRect/>
          <a:stretch>
            <a:fillRect/>
          </a:stretch>
        </p:blipFill>
        <p:spPr bwMode="auto">
          <a:xfrm>
            <a:off x="8153400" y="5867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 userDrawn="1"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1143000" y="2057400"/>
            <a:ext cx="68580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buFontTx/>
              <a:buChar char="•"/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buFontTx/>
              <a:buChar char="•"/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buFontTx/>
              <a:buChar char="•"/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EDFE1D2-B790-405C-9DA6-A49C1B856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4237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4237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4237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44237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3891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38920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3A6EA5"/>
              </a:clrFrom>
              <a:clrTo>
                <a:srgbClr val="3A6EA5">
                  <a:alpha val="0"/>
                </a:srgbClr>
              </a:clrTo>
            </a:clrChange>
            <a:grayscl/>
            <a:biLevel thresh="50000"/>
          </a:blip>
          <a:srcRect/>
          <a:stretch>
            <a:fillRect/>
          </a:stretch>
        </p:blipFill>
        <p:spPr bwMode="auto">
          <a:xfrm>
            <a:off x="8153400" y="5867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16" name="Freeform 3"/>
          <p:cNvSpPr>
            <a:spLocks/>
          </p:cNvSpPr>
          <p:nvPr/>
        </p:nvSpPr>
        <p:spPr bwMode="white">
          <a:xfrm>
            <a:off x="-11113" y="4489450"/>
            <a:ext cx="5756276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400" r:id="rId1"/>
    <p:sldLayoutId id="2147485401" r:id="rId2"/>
    <p:sldLayoutId id="2147485398" r:id="rId3"/>
    <p:sldLayoutId id="2147485399" r:id="rId4"/>
    <p:sldLayoutId id="2147485402" r:id="rId5"/>
  </p:sldLayoutIdLst>
  <p:transition spd="slow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44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29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00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28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75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80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00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7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oleObject" Target="file:///C:\Users\g1was00\Documents\Presentations\Master%20Charts%20-%20Macro%20Charts.xlsx!Charts!%5bMaster%20Charts%20-%20Macro%20Charts.xlsx%5dCharts%20Chart%2063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0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10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23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3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2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4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8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83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62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8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80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8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84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8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9.emf"/><Relationship Id="rId5" Type="http://schemas.openxmlformats.org/officeDocument/2006/relationships/oleObject" Target="file:///C:\Users\g1was00\Documents\Presentations\Master%20Charts%20-%20Macro%20Charts.xlsx!Charts!%5bMaster%20Charts%20-%20Macro%20Charts.xlsx%5dCharts%20Chart%20185" TargetMode="External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42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5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3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5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cid:image002.png@01D454CE.FBF7E370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399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40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49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4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1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44.wmf"/><Relationship Id="rId4" Type="http://schemas.openxmlformats.org/officeDocument/2006/relationships/image" Target="../media/image4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74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45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76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4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7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4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298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4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29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49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253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5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nufacturing%20Charts.xlsx!Charts!%5bMaster%20Charts%20-%20Manufacturing%20Charts.xlsx%5dCharts%20Chart%20139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51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28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52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368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5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64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54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39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55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51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5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365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5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1was00\Documents\Presentations\Master%20Charts%20-%20Macro%20Charts.xlsx!Charts!%5bMaster%20Charts%20-%20Macro%20Charts.xlsx%5dCharts%20Chart%20167" TargetMode="Externa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58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524000"/>
            <a:ext cx="9144000" cy="990600"/>
          </a:xfrm>
        </p:spPr>
        <p:txBody>
          <a:bodyPr/>
          <a:lstStyle/>
          <a:p>
            <a:pPr fontAlgn="t"/>
            <a:r>
              <a:rPr lang="en-US" sz="4000" b="1" dirty="0" smtClean="0">
                <a:latin typeface="Arial" charset="0"/>
              </a:rPr>
              <a:t>Economic Outlook</a:t>
            </a:r>
          </a:p>
        </p:txBody>
      </p:sp>
      <p:sp>
        <p:nvSpPr>
          <p:cNvPr id="41987" name="Rectangle 20"/>
          <p:cNvSpPr>
            <a:spLocks noChangeArrowheads="1"/>
          </p:cNvSpPr>
          <p:nvPr/>
        </p:nvSpPr>
        <p:spPr bwMode="auto">
          <a:xfrm>
            <a:off x="5257800" y="4259263"/>
            <a:ext cx="37592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 "/>
            </a:pPr>
            <a:r>
              <a:rPr kumimoji="0" lang="en-US" sz="1800" b="1"/>
              <a:t>William Strauss</a:t>
            </a:r>
          </a:p>
          <a:p>
            <a:pPr eaLnBrk="0" hangingPunct="0">
              <a:spcBef>
                <a:spcPct val="20000"/>
              </a:spcBef>
              <a:buFontTx/>
              <a:buChar char=" "/>
            </a:pPr>
            <a:r>
              <a:rPr kumimoji="0" lang="en-US" sz="1800"/>
              <a:t>Senior Economist</a:t>
            </a:r>
          </a:p>
          <a:p>
            <a:pPr eaLnBrk="0" hangingPunct="0">
              <a:spcBef>
                <a:spcPct val="20000"/>
              </a:spcBef>
              <a:buFontTx/>
              <a:buChar char=" "/>
            </a:pPr>
            <a:r>
              <a:rPr kumimoji="0" lang="en-US" sz="1800"/>
              <a:t>and Economic Advisor</a:t>
            </a:r>
          </a:p>
          <a:p>
            <a:pPr eaLnBrk="0" hangingPunct="0">
              <a:spcBef>
                <a:spcPct val="20000"/>
              </a:spcBef>
              <a:buFontTx/>
              <a:buChar char=" "/>
            </a:pPr>
            <a:r>
              <a:rPr kumimoji="0" lang="en-US" sz="1800"/>
              <a:t>Federal Reserve Bank of Chicago</a:t>
            </a:r>
            <a:endParaRPr kumimoji="0" lang="en-US" sz="1600"/>
          </a:p>
        </p:txBody>
      </p:sp>
      <p:sp>
        <p:nvSpPr>
          <p:cNvPr id="41988" name="Rectangle 21"/>
          <p:cNvSpPr>
            <a:spLocks noChangeArrowheads="1"/>
          </p:cNvSpPr>
          <p:nvPr/>
        </p:nvSpPr>
        <p:spPr bwMode="auto">
          <a:xfrm>
            <a:off x="203200" y="4267200"/>
            <a:ext cx="5359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err="1"/>
              <a:t>EconoSummit</a:t>
            </a:r>
            <a:r>
              <a:rPr lang="en-US" sz="1800" b="1" dirty="0"/>
              <a:t>  </a:t>
            </a:r>
            <a:r>
              <a:rPr lang="en-US" sz="1800" b="1" dirty="0" smtClean="0"/>
              <a:t>2019</a:t>
            </a:r>
          </a:p>
          <a:p>
            <a:r>
              <a:rPr lang="en-US" sz="1800" dirty="0"/>
              <a:t>Las Vegas, NV</a:t>
            </a:r>
          </a:p>
          <a:p>
            <a:pPr eaLnBrk="0" hangingPunct="0"/>
            <a:r>
              <a:rPr kumimoji="0" lang="en-US" sz="1800" dirty="0" smtClean="0"/>
              <a:t>March 24, 2019</a:t>
            </a:r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108843659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2" name="Text Box 2"/>
          <p:cNvSpPr txBox="1">
            <a:spLocks noChangeArrowheads="1"/>
          </p:cNvSpPr>
          <p:nvPr/>
        </p:nvSpPr>
        <p:spPr bwMode="auto">
          <a:xfrm>
            <a:off x="457200" y="1447800"/>
            <a:ext cx="8686800" cy="8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The outlook is for the U.S. economy to expand at </a:t>
            </a:r>
            <a:r>
              <a:rPr lang="en-US" sz="2300" dirty="0" smtClean="0"/>
              <a:t>a pace</a:t>
            </a:r>
            <a:endParaRPr lang="en-US" sz="2300" dirty="0"/>
          </a:p>
          <a:p>
            <a:pPr eaLnBrk="0" hangingPunct="0">
              <a:spcBef>
                <a:spcPct val="20000"/>
              </a:spcBef>
            </a:pPr>
            <a:r>
              <a:rPr lang="en-US" sz="2300" dirty="0"/>
              <a:t> </a:t>
            </a:r>
            <a:r>
              <a:rPr lang="en-US" sz="2300" dirty="0" smtClean="0"/>
              <a:t>somewhat above trend </a:t>
            </a:r>
            <a:r>
              <a:rPr lang="en-US" sz="2300" dirty="0"/>
              <a:t>in </a:t>
            </a:r>
            <a:r>
              <a:rPr lang="en-US" sz="2300" dirty="0" smtClean="0"/>
              <a:t>2018</a:t>
            </a:r>
            <a:endParaRPr lang="en-US" sz="2300" dirty="0"/>
          </a:p>
        </p:txBody>
      </p:sp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49566"/>
            <a:ext cx="9144000" cy="1143000"/>
          </a:xfrm>
        </p:spPr>
        <p:txBody>
          <a:bodyPr/>
          <a:lstStyle/>
          <a:p>
            <a:r>
              <a:rPr lang="en-US" sz="3200" b="1" dirty="0" smtClean="0">
                <a:latin typeface="Arial" charset="0"/>
              </a:rPr>
              <a:t>What I said last year</a:t>
            </a:r>
          </a:p>
        </p:txBody>
      </p:sp>
      <p:sp>
        <p:nvSpPr>
          <p:cNvPr id="1868804" name="Text Box 4"/>
          <p:cNvSpPr txBox="1">
            <a:spLocks noChangeArrowheads="1"/>
          </p:cNvSpPr>
          <p:nvPr/>
        </p:nvSpPr>
        <p:spPr bwMode="auto">
          <a:xfrm>
            <a:off x="457200" y="2438400"/>
            <a:ext cx="868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Employment is expected to rise moderately with the</a:t>
            </a:r>
          </a:p>
          <a:p>
            <a:pPr eaLnBrk="0" hangingPunct="0">
              <a:spcBef>
                <a:spcPct val="20000"/>
              </a:spcBef>
            </a:pPr>
            <a:r>
              <a:rPr lang="en-US" sz="2300" dirty="0"/>
              <a:t>  unemployment rate remaining </a:t>
            </a:r>
            <a:r>
              <a:rPr lang="en-US" sz="2300" dirty="0" smtClean="0"/>
              <a:t>very </a:t>
            </a:r>
            <a:r>
              <a:rPr lang="en-US" sz="2300" dirty="0"/>
              <a:t>low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Inflation is forecast rise to the Fed’s Inflation </a:t>
            </a:r>
            <a:r>
              <a:rPr lang="en-US" sz="2300" dirty="0" smtClean="0"/>
              <a:t>target</a:t>
            </a:r>
            <a:endParaRPr lang="en-US" sz="23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7200" y="4577158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Vehicle sales are anticipated to edge </a:t>
            </a:r>
            <a:r>
              <a:rPr lang="en-US" sz="2300" dirty="0" smtClean="0"/>
              <a:t>lower</a:t>
            </a:r>
            <a:endParaRPr lang="en-US" sz="23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9249" y="5658842"/>
            <a:ext cx="8686800" cy="8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Manufacturing output is expected to increase at a rate</a:t>
            </a:r>
          </a:p>
          <a:p>
            <a:pPr eaLnBrk="0" hangingPunct="0">
              <a:spcBef>
                <a:spcPct val="20000"/>
              </a:spcBef>
            </a:pPr>
            <a:r>
              <a:rPr lang="en-US" sz="2300" dirty="0"/>
              <a:t> </a:t>
            </a:r>
            <a:r>
              <a:rPr lang="en-US" sz="2300" dirty="0" smtClean="0"/>
              <a:t>just below trend in 2018</a:t>
            </a:r>
            <a:endParaRPr lang="en-US" sz="2300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7200" y="4003079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Housing is predicted to improve at a modest pace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49249" y="5102097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Investment is forecast to increase at a strong pace</a:t>
            </a:r>
          </a:p>
        </p:txBody>
      </p:sp>
    </p:spTree>
    <p:extLst>
      <p:ext uri="{BB962C8B-B14F-4D97-AF65-F5344CB8AC3E}">
        <p14:creationId xmlns:p14="http://schemas.microsoft.com/office/powerpoint/2010/main" val="241615908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GDP expanded by 3.1% in 2018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102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678755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76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248412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870349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449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205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</a:t>
            </a:r>
            <a:r>
              <a:rPr lang="en-US" b="1" dirty="0" smtClean="0">
                <a:latin typeface="Arial" charset="0"/>
              </a:rPr>
              <a:t>Chicago </a:t>
            </a:r>
            <a:r>
              <a:rPr lang="en-US" b="1" dirty="0">
                <a:latin typeface="Arial" charset="0"/>
              </a:rPr>
              <a:t>Fed National Activity </a:t>
            </a:r>
            <a:r>
              <a:rPr lang="en-US" b="1" dirty="0" smtClean="0">
                <a:latin typeface="Arial" charset="0"/>
              </a:rPr>
              <a:t>Index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3-month average in January 2019 is at trend</a:t>
            </a:r>
            <a:endParaRPr lang="en-US" dirty="0" smtClean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676400" y="3840163"/>
            <a:ext cx="6096000" cy="381000"/>
          </a:xfrm>
          <a:prstGeom prst="rec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1189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real value of the stock market fell slightly more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than </a:t>
            </a:r>
            <a:r>
              <a:rPr lang="en-US" b="1" dirty="0" smtClean="0">
                <a:latin typeface="Arial" charset="0"/>
              </a:rPr>
              <a:t>4% </a:t>
            </a:r>
            <a:r>
              <a:rPr lang="en-US" b="1" dirty="0">
                <a:latin typeface="Arial" charset="0"/>
              </a:rPr>
              <a:t>over the past several months but remains high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928466"/>
              </p:ext>
            </p:extLst>
          </p:nvPr>
        </p:nvGraphicFramePr>
        <p:xfrm>
          <a:off x="1155700" y="2063750"/>
          <a:ext cx="6832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12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63750"/>
                        <a:ext cx="683260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695221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Federal Open Market Committee (FOMC) expects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GDP to grow </a:t>
            </a:r>
            <a:r>
              <a:rPr lang="en-US" b="1" dirty="0" smtClean="0">
                <a:latin typeface="Arial" charset="0"/>
              </a:rPr>
              <a:t>just above trend in 2019;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and around trend in 2020 and 2021</a:t>
            </a:r>
          </a:p>
        </p:txBody>
      </p:sp>
      <p:graphicFrame>
        <p:nvGraphicFramePr>
          <p:cNvPr id="93187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517416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17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93187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66190" y="2133600"/>
            <a:ext cx="2557110" cy="1169551"/>
          </a:xfrm>
          <a:prstGeom prst="rect">
            <a:avLst/>
          </a:prstGeom>
          <a:solidFill>
            <a:srgbClr val="99CCFF"/>
          </a:solidFill>
        </p:spPr>
        <p:txBody>
          <a:bodyPr wrap="none" rtlCol="0">
            <a:spAutoFit/>
          </a:bodyPr>
          <a:lstStyle/>
          <a:p>
            <a:r>
              <a:rPr lang="en-US" sz="1000" b="1" u="sng" dirty="0" smtClean="0">
                <a:solidFill>
                  <a:srgbClr val="000000"/>
                </a:solidFill>
              </a:rPr>
              <a:t>FOMC Central Tendency (March 2019)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  <a:p>
            <a:r>
              <a:rPr lang="en-US" sz="1000" b="1" dirty="0" smtClean="0">
                <a:solidFill>
                  <a:srgbClr val="000000"/>
                </a:solidFill>
              </a:rPr>
              <a:t>2019     1.9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2.2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2020     1.8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2.0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2021     1.7 </a:t>
            </a:r>
            <a:r>
              <a:rPr lang="en-US" sz="1000" b="1" dirty="0">
                <a:solidFill>
                  <a:srgbClr val="000000"/>
                </a:solidFill>
              </a:rPr>
              <a:t>– 2.0</a:t>
            </a:r>
          </a:p>
          <a:p>
            <a:pPr marL="228600" indent="-228600"/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Longer run     1.8 – 2.0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0578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</a:t>
            </a:r>
            <a:r>
              <a:rPr lang="en-US" b="1" dirty="0">
                <a:latin typeface="Arial" charset="0"/>
              </a:rPr>
              <a:t>probability of recession </a:t>
            </a:r>
            <a:r>
              <a:rPr lang="en-US" b="1" dirty="0" smtClean="0">
                <a:latin typeface="Arial" charset="0"/>
              </a:rPr>
              <a:t>in the next quarter remains low</a:t>
            </a: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574411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33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740285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same is true for the chances of a recession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over the next two quarters</a:t>
            </a: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964831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48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14396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While the </a:t>
            </a:r>
            <a:r>
              <a:rPr lang="en-US" b="1" dirty="0">
                <a:latin typeface="Arial" charset="0"/>
              </a:rPr>
              <a:t>I</a:t>
            </a:r>
            <a:r>
              <a:rPr lang="en-US" b="1" dirty="0" smtClean="0">
                <a:latin typeface="Arial" charset="0"/>
              </a:rPr>
              <a:t>ndex </a:t>
            </a:r>
            <a:r>
              <a:rPr lang="en-US" b="1" dirty="0">
                <a:latin typeface="Arial" charset="0"/>
              </a:rPr>
              <a:t>of Leading Economic </a:t>
            </a:r>
            <a:r>
              <a:rPr lang="en-US" b="1" dirty="0" smtClean="0">
                <a:latin typeface="Arial" charset="0"/>
              </a:rPr>
              <a:t>Indicators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moved higher in February,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it has been flat for the past five months</a:t>
            </a:r>
            <a:endParaRPr lang="en-US" b="1" dirty="0" smtClean="0">
              <a:latin typeface="Arial" charset="0"/>
            </a:endParaRPr>
          </a:p>
        </p:txBody>
      </p:sp>
      <p:graphicFrame>
        <p:nvGraphicFramePr>
          <p:cNvPr id="5" name="Object 4"/>
          <p:cNvGraphicFramePr>
            <a:graphicFrameLocks/>
          </p:cNvGraphicFramePr>
          <p:nvPr>
            <p:extLst/>
          </p:nvPr>
        </p:nvGraphicFramePr>
        <p:xfrm>
          <a:off x="1149350" y="2057400"/>
          <a:ext cx="68437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658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57400"/>
                        <a:ext cx="68437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43864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27860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25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Employment increased by over </a:t>
            </a:r>
            <a:r>
              <a:rPr lang="en-US" b="1" dirty="0" smtClean="0">
                <a:latin typeface="Arial" charset="0"/>
              </a:rPr>
              <a:t>2.5 </a:t>
            </a:r>
            <a:r>
              <a:rPr lang="en-US" b="1" dirty="0">
                <a:latin typeface="Arial" charset="0"/>
              </a:rPr>
              <a:t>million </a:t>
            </a:r>
            <a:r>
              <a:rPr lang="en-US" b="1" dirty="0" smtClean="0">
                <a:latin typeface="Arial" charset="0"/>
              </a:rPr>
              <a:t>jobs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over the past 12 months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6364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371958"/>
              </p:ext>
            </p:extLst>
          </p:nvPr>
        </p:nvGraphicFramePr>
        <p:xfrm>
          <a:off x="1163638" y="2071688"/>
          <a:ext cx="6815137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25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071688"/>
                        <a:ext cx="6815137" cy="408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unemployment rate is at </a:t>
            </a:r>
            <a:r>
              <a:rPr lang="en-US" b="1" dirty="0" smtClean="0">
                <a:latin typeface="Arial" charset="0"/>
              </a:rPr>
              <a:t>3.8%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88409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6683112"/>
              </p:ext>
            </p:extLst>
          </p:nvPr>
        </p:nvGraphicFramePr>
        <p:xfrm>
          <a:off x="1163638" y="2078038"/>
          <a:ext cx="6815137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541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078038"/>
                        <a:ext cx="6815137" cy="407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FOMC forecasts that the unemployment rate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will </a:t>
            </a:r>
            <a:r>
              <a:rPr lang="en-US" b="1">
                <a:latin typeface="Arial" charset="0"/>
              </a:rPr>
              <a:t>be </a:t>
            </a:r>
            <a:r>
              <a:rPr lang="en-US" b="1" smtClean="0">
                <a:latin typeface="Arial" charset="0"/>
              </a:rPr>
              <a:t>below </a:t>
            </a:r>
            <a:r>
              <a:rPr lang="en-US" b="1" dirty="0">
                <a:latin typeface="Arial" charset="0"/>
              </a:rPr>
              <a:t>the natural rate through </a:t>
            </a:r>
            <a:r>
              <a:rPr lang="en-US" b="1" dirty="0" smtClean="0">
                <a:latin typeface="Arial" charset="0"/>
              </a:rPr>
              <a:t>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0" y="2514600"/>
            <a:ext cx="2557110" cy="1169551"/>
          </a:xfrm>
          <a:prstGeom prst="rect">
            <a:avLst/>
          </a:prstGeom>
          <a:solidFill>
            <a:srgbClr val="99CCFF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1000" b="1" u="sng" dirty="0" smtClean="0">
                <a:solidFill>
                  <a:srgbClr val="000000"/>
                </a:solidFill>
              </a:rPr>
              <a:t>FOMC Central Tendency (March 2019)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2019     3.6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3.8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2020     3.6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3.9</a:t>
            </a: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2021     3.7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4.1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Longer run     4.1 – 4.5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29303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Wages and benefit costs continue to increase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at a </a:t>
            </a:r>
            <a:r>
              <a:rPr lang="en-US" b="1" dirty="0" smtClean="0">
                <a:latin typeface="Arial" charset="0"/>
              </a:rPr>
              <a:t>moderate rate,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although it may finally be picking up some its pace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383129"/>
              </p:ext>
            </p:extLst>
          </p:nvPr>
        </p:nvGraphicFramePr>
        <p:xfrm>
          <a:off x="1152525" y="2057400"/>
          <a:ext cx="6840538" cy="410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69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2525" y="2057400"/>
                        <a:ext cx="6840538" cy="410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319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There is a very strong correlation between 9-month lead NFIB: planning to raise compensation and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>Employment Cost Index: wages and salaries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5720" rIns="23805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5720" rIns="23805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068387"/>
              </p:ext>
            </p:extLst>
          </p:nvPr>
        </p:nvGraphicFramePr>
        <p:xfrm>
          <a:off x="1143000" y="2052637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600" name="Worksheet" r:id="rId4" imgW="4572000" imgH="2752905" progId="Excel.Sheet.12">
                  <p:link updateAutomatic="1"/>
                </p:oleObj>
              </mc:Choice>
              <mc:Fallback>
                <p:oleObj name="Worksheet" r:id="rId4" imgW="4572000" imgH="275290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2052637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05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Slow productivity growth over the past nine </a:t>
            </a:r>
            <a:r>
              <a:rPr lang="en-US" b="1" dirty="0" smtClean="0">
                <a:latin typeface="Arial" charset="0"/>
              </a:rPr>
              <a:t>years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helps explain why </a:t>
            </a:r>
            <a:r>
              <a:rPr lang="en-US" b="1" dirty="0">
                <a:latin typeface="Arial" charset="0"/>
              </a:rPr>
              <a:t>relatively strong employment </a:t>
            </a:r>
            <a:r>
              <a:rPr lang="en-US" b="1" dirty="0" smtClean="0">
                <a:latin typeface="Arial" charset="0"/>
              </a:rPr>
              <a:t>growth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has </a:t>
            </a:r>
            <a:r>
              <a:rPr lang="en-US" b="1" dirty="0">
                <a:latin typeface="Arial" charset="0"/>
              </a:rPr>
              <a:t>not translated into higher wages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157124"/>
              </p:ext>
            </p:extLst>
          </p:nvPr>
        </p:nvGraphicFramePr>
        <p:xfrm>
          <a:off x="1155700" y="2058988"/>
          <a:ext cx="6832600" cy="410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553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58988"/>
                        <a:ext cx="6832600" cy="4100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636599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A large part of the weakness in productivity growth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has been the weak pace of </a:t>
            </a:r>
            <a:r>
              <a:rPr lang="en-US" b="1" dirty="0" smtClean="0">
                <a:latin typeface="Arial" charset="0"/>
              </a:rPr>
              <a:t>investment,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although it has been increasing at a strong pace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beginning in 2017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378257"/>
              </p:ext>
            </p:extLst>
          </p:nvPr>
        </p:nvGraphicFramePr>
        <p:xfrm>
          <a:off x="1149350" y="2063750"/>
          <a:ext cx="6843713" cy="410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41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63750"/>
                        <a:ext cx="6843713" cy="410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720745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This may help explain the productivity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growth improvement over the past year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820119"/>
              </p:ext>
            </p:extLst>
          </p:nvPr>
        </p:nvGraphicFramePr>
        <p:xfrm>
          <a:off x="1149350" y="2057400"/>
          <a:ext cx="68437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18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57400"/>
                        <a:ext cx="68437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614098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585834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547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Improving productivity growth is helping to keep 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unit labor cost growth down even with compensation rising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55954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651690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660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Corporate profits continue to improve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7551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440898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67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Inflation </a:t>
            </a:r>
            <a:r>
              <a:rPr lang="en-US" b="1" dirty="0" smtClean="0">
                <a:latin typeface="Arial" charset="0"/>
              </a:rPr>
              <a:t>is just below the Fed target of 2%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38537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2740600"/>
              </p:ext>
            </p:extLst>
          </p:nvPr>
        </p:nvGraphicFramePr>
        <p:xfrm>
          <a:off x="1155700" y="2066925"/>
          <a:ext cx="6827838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921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15362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2066925"/>
                        <a:ext cx="6827838" cy="408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In large part inflation has been following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the pattern of energy prices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63222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Natural gas prices have increased but remains low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667513"/>
              </p:ext>
            </p:extLst>
          </p:nvPr>
        </p:nvGraphicFramePr>
        <p:xfrm>
          <a:off x="1149350" y="2063750"/>
          <a:ext cx="6843713" cy="410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376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63750"/>
                        <a:ext cx="6843713" cy="410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56754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Low energy prices have occurred in part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due to technology that now allows access to reserves that have been known for quite a few years</a:t>
            </a:r>
            <a:endParaRPr lang="en-US" dirty="0" smtClean="0">
              <a:latin typeface="Arial" charset="0"/>
            </a:endParaRPr>
          </a:p>
        </p:txBody>
      </p:sp>
      <p:pic>
        <p:nvPicPr>
          <p:cNvPr id="55300" name="Picture 4" descr="http://www.eia.gov/oil_gas/rpd/northamer_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94114"/>
            <a:ext cx="6354628" cy="49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647224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Imports of oil has been sharply reduced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690788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400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87241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Exports of oil has surged over the past decade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520211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2424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396683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Net imports of oil has been cut by around 60%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297813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48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384964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rig count has been moving higher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386602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72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124879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U.S. has become less dependent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on energy to drive its economy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83469"/>
              </p:ext>
            </p:extLst>
          </p:nvPr>
        </p:nvGraphicFramePr>
        <p:xfrm>
          <a:off x="1149350" y="2063750"/>
          <a:ext cx="6845300" cy="409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496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63750"/>
                        <a:ext cx="6845300" cy="409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778249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2767916"/>
              </p:ext>
            </p:extLst>
          </p:nvPr>
        </p:nvGraphicFramePr>
        <p:xfrm>
          <a:off x="1154113" y="2065338"/>
          <a:ext cx="6834187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28" name="Worksheet" r:id="rId3" imgW="4505400" imgH="2733855" progId="Excel.Sheet.12">
                  <p:link updateAutomatic="1"/>
                </p:oleObj>
              </mc:Choice>
              <mc:Fallback>
                <p:oleObj name="Worksheet" r:id="rId3" imgW="450540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4113" y="2065338"/>
                        <a:ext cx="6834187" cy="409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Expenditures on energy remain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well below the historical average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936302"/>
              </p:ext>
            </p:extLst>
          </p:nvPr>
        </p:nvGraphicFramePr>
        <p:xfrm>
          <a:off x="1154113" y="2063750"/>
          <a:ext cx="6834187" cy="410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29" name="Worksheet" r:id="rId5" imgW="4505400" imgH="2733855" progId="Excel.Sheet.12">
                  <p:link updateAutomatic="1"/>
                </p:oleObj>
              </mc:Choice>
              <mc:Fallback>
                <p:oleObj name="Worksheet" r:id="rId5" imgW="4505400" imgH="2733855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4113" y="2063750"/>
                        <a:ext cx="6834187" cy="410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254238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811952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250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18434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Removing the volatile food and energy 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components from the PCE, 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 “core” </a:t>
            </a:r>
            <a:r>
              <a:rPr lang="en-US" b="1" dirty="0" smtClean="0">
                <a:latin typeface="Arial" charset="0"/>
              </a:rPr>
              <a:t>inflation is just below 2%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0338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FOMC anticipates that PCE </a:t>
            </a:r>
            <a:r>
              <a:rPr lang="en-US" b="1" dirty="0" smtClean="0">
                <a:latin typeface="Arial" charset="0"/>
              </a:rPr>
              <a:t>inflation will </a:t>
            </a:r>
            <a:r>
              <a:rPr lang="en-US" b="1" dirty="0">
                <a:latin typeface="Arial" charset="0"/>
              </a:rPr>
              <a:t>be </a:t>
            </a:r>
            <a:r>
              <a:rPr lang="en-US" b="1" dirty="0" smtClean="0">
                <a:latin typeface="Arial" charset="0"/>
              </a:rPr>
              <a:t>around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its two percent target through 2021</a:t>
            </a:r>
          </a:p>
        </p:txBody>
      </p:sp>
      <p:graphicFrame>
        <p:nvGraphicFramePr>
          <p:cNvPr id="9523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179548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565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95234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0" y="2590800"/>
            <a:ext cx="2557110" cy="1169551"/>
          </a:xfrm>
          <a:prstGeom prst="rect">
            <a:avLst/>
          </a:prstGeom>
          <a:solidFill>
            <a:srgbClr val="99CCFF"/>
          </a:solidFill>
        </p:spPr>
        <p:txBody>
          <a:bodyPr wrap="none" rtlCol="0">
            <a:spAutoFit/>
          </a:bodyPr>
          <a:lstStyle/>
          <a:p>
            <a:r>
              <a:rPr lang="en-US" sz="1000" b="1" u="sng" dirty="0" smtClean="0">
                <a:solidFill>
                  <a:srgbClr val="000000"/>
                </a:solidFill>
              </a:rPr>
              <a:t>FOMC Central Tendency (March 2019)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2019     1.8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1.9 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2020     2.0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2.1 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2021     2.0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2.1 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Longer run     2.0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14204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5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515572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9589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96258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FOMC anticipates that “core” PCE inflation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will get to also remain around two percent through 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4400" y="3094318"/>
            <a:ext cx="2557110" cy="861774"/>
          </a:xfrm>
          <a:prstGeom prst="rect">
            <a:avLst/>
          </a:prstGeom>
          <a:solidFill>
            <a:srgbClr val="99CCFF"/>
          </a:solidFill>
        </p:spPr>
        <p:txBody>
          <a:bodyPr wrap="none" rtlCol="0">
            <a:spAutoFit/>
          </a:bodyPr>
          <a:lstStyle/>
          <a:p>
            <a:r>
              <a:rPr lang="en-US" sz="1000" b="1" u="sng" dirty="0" smtClean="0">
                <a:solidFill>
                  <a:srgbClr val="000000"/>
                </a:solidFill>
              </a:rPr>
              <a:t>FOMC Central Tendency (March 2019)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  <a:p>
            <a:r>
              <a:rPr lang="en-US" sz="1000" b="1" dirty="0" smtClean="0">
                <a:solidFill>
                  <a:srgbClr val="000000"/>
                </a:solidFill>
              </a:rPr>
              <a:t>2019     1.9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2.0 </a:t>
            </a:r>
          </a:p>
          <a:p>
            <a:r>
              <a:rPr lang="en-US" sz="1000" b="1" dirty="0" smtClean="0">
                <a:solidFill>
                  <a:srgbClr val="000000"/>
                </a:solidFill>
              </a:rPr>
              <a:t>2020     2.0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2.1</a:t>
            </a:r>
          </a:p>
          <a:p>
            <a:r>
              <a:rPr lang="en-US" sz="1000" b="1" dirty="0" smtClean="0">
                <a:solidFill>
                  <a:srgbClr val="000000"/>
                </a:solidFill>
              </a:rPr>
              <a:t>2021     2.0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2.1    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22296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7" y="1377694"/>
            <a:ext cx="8844694" cy="4498144"/>
          </a:xfrm>
          <a:prstGeom prst="rect">
            <a:avLst/>
          </a:prstGeom>
        </p:spPr>
      </p:pic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Blue Chip International Consensus Forecasts</a:t>
            </a:r>
          </a:p>
        </p:txBody>
      </p:sp>
    </p:spTree>
    <p:extLst>
      <p:ext uri="{BB962C8B-B14F-4D97-AF65-F5344CB8AC3E}">
        <p14:creationId xmlns:p14="http://schemas.microsoft.com/office/powerpoint/2010/main" val="68999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41" y="1750768"/>
            <a:ext cx="8738226" cy="3409574"/>
          </a:xfrm>
          <a:prstGeom prst="rect">
            <a:avLst/>
          </a:prstGeom>
        </p:spPr>
      </p:pic>
      <p:pic>
        <p:nvPicPr>
          <p:cNvPr id="3369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49" y="5306441"/>
            <a:ext cx="33623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2400" b="1" dirty="0">
                <a:latin typeface="Arial" charset="0"/>
              </a:rPr>
              <a:t>Manufacturers’ Purchasing Managers Indexes</a:t>
            </a:r>
          </a:p>
        </p:txBody>
      </p:sp>
    </p:spTree>
    <p:extLst>
      <p:ext uri="{BB962C8B-B14F-4D97-AF65-F5344CB8AC3E}">
        <p14:creationId xmlns:p14="http://schemas.microsoft.com/office/powerpoint/2010/main" val="418951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More open countries have had better growth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385" y="1447800"/>
            <a:ext cx="6436415" cy="529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U.S. tariffs used to be much higher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4" y="1371600"/>
            <a:ext cx="903897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Tariffs: U.S. versus other countries</a:t>
            </a:r>
          </a:p>
        </p:txBody>
      </p:sp>
      <p:pic>
        <p:nvPicPr>
          <p:cNvPr id="5" name="Picture 4" descr="cid:image002.png@01D454CE.FBF7E370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647659" cy="5262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766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3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</a:rPr>
              <a:t>Tariffs: U.S. versus other countries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44603"/>
            <a:ext cx="6934200" cy="525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Blue Chip forecast projects a continuing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deterioration in the balance of trade</a:t>
            </a: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514375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59" name="Worksheet" r:id="rId3" imgW="4562640" imgH="2724150" progId="Excel.Sheet.12">
                  <p:link updateAutomatic="1"/>
                </p:oleObj>
              </mc:Choice>
              <mc:Fallback>
                <p:oleObj name="Worksheet" r:id="rId3" imgW="4562640" imgH="27241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290419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877619"/>
              </p:ext>
            </p:extLst>
          </p:nvPr>
        </p:nvGraphicFramePr>
        <p:xfrm>
          <a:off x="1163638" y="2071688"/>
          <a:ext cx="6815137" cy="408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406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071688"/>
                        <a:ext cx="6815137" cy="408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Blue Chip Forecast calls for a continuation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of the very gradual recovery in housing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5769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013452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68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Manufacturing output growth has been slowing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7147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052488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063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21506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Capacity utilization has ticked lower and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is still below full utilization</a:t>
            </a:r>
            <a:endParaRPr lang="en-US" dirty="0" smtClean="0">
              <a:latin typeface="Arial" charset="0"/>
            </a:endParaRPr>
          </a:p>
        </p:txBody>
      </p:sp>
      <p:pic>
        <p:nvPicPr>
          <p:cNvPr id="21508" name="Object 6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1413" y="2055813"/>
            <a:ext cx="6856412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276374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1143000"/>
          </a:xfrm>
        </p:spPr>
        <p:txBody>
          <a:bodyPr/>
          <a:lstStyle/>
          <a:p>
            <a:r>
              <a:rPr lang="en-US" b="1" dirty="0" smtClean="0">
                <a:latin typeface="Arial" charset="0"/>
              </a:rPr>
              <a:t>Year-to-date light vehicle sales are 16.6 </a:t>
            </a:r>
            <a:r>
              <a:rPr lang="en-US" b="1" dirty="0">
                <a:latin typeface="Arial" charset="0"/>
              </a:rPr>
              <a:t>million </a:t>
            </a:r>
            <a:r>
              <a:rPr lang="en-US" b="1" dirty="0" smtClean="0">
                <a:latin typeface="Arial" charset="0"/>
              </a:rPr>
              <a:t>units in 2019,</a:t>
            </a:r>
            <a:r>
              <a:rPr lang="en-US" b="1" dirty="0">
                <a:latin typeface="Arial" charset="0"/>
              </a:rPr>
              <a:t/>
            </a:r>
            <a:br>
              <a:rPr lang="en-US" b="1" dirty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2.4% below the comparable period from a year earlier</a:t>
            </a: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18122"/>
              </p:ext>
            </p:extLst>
          </p:nvPr>
        </p:nvGraphicFramePr>
        <p:xfrm>
          <a:off x="1155700" y="2063750"/>
          <a:ext cx="6832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159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63750"/>
                        <a:ext cx="683260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4342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Year-to-date 2019 </a:t>
            </a:r>
            <a:r>
              <a:rPr lang="en-US" b="1" dirty="0">
                <a:latin typeface="Arial" charset="0"/>
              </a:rPr>
              <a:t>light truck sales </a:t>
            </a:r>
            <a:r>
              <a:rPr lang="en-US" b="1" dirty="0" smtClean="0">
                <a:latin typeface="Arial" charset="0"/>
              </a:rPr>
              <a:t>were 0.3% lower,</a:t>
            </a:r>
            <a:r>
              <a:rPr lang="en-US" b="1" dirty="0">
                <a:latin typeface="Arial" charset="0"/>
              </a:rPr>
              <a:t/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while </a:t>
            </a:r>
            <a:r>
              <a:rPr lang="en-US" b="1" dirty="0" smtClean="0">
                <a:latin typeface="Arial" charset="0"/>
              </a:rPr>
              <a:t>year-to-date 2019 </a:t>
            </a:r>
            <a:r>
              <a:rPr lang="en-US" b="1" dirty="0">
                <a:latin typeface="Arial" charset="0"/>
              </a:rPr>
              <a:t>passenger car sales </a:t>
            </a:r>
            <a:r>
              <a:rPr lang="en-US" b="1" dirty="0" smtClean="0">
                <a:latin typeface="Arial" charset="0"/>
              </a:rPr>
              <a:t>were 7.0% </a:t>
            </a:r>
            <a:r>
              <a:rPr lang="en-US" b="1" dirty="0">
                <a:latin typeface="Arial" charset="0"/>
              </a:rPr>
              <a:t>lower</a:t>
            </a:r>
            <a:endParaRPr lang="en-US" b="1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683522"/>
              </p:ext>
            </p:extLst>
          </p:nvPr>
        </p:nvGraphicFramePr>
        <p:xfrm>
          <a:off x="1155700" y="2063750"/>
          <a:ext cx="6832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183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63750"/>
                        <a:ext cx="683260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50564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Light truck market share </a:t>
            </a:r>
            <a:r>
              <a:rPr lang="en-US" b="1" dirty="0" smtClean="0">
                <a:latin typeface="Arial" charset="0"/>
              </a:rPr>
              <a:t>are at a record high</a:t>
            </a: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430430"/>
              </p:ext>
            </p:extLst>
          </p:nvPr>
        </p:nvGraphicFramePr>
        <p:xfrm>
          <a:off x="1149350" y="2057400"/>
          <a:ext cx="68437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2207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57400"/>
                        <a:ext cx="68437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813097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Alternative powered vehicles (including hybrids)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are a very small fraction of total vehicle sales</a:t>
            </a: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071703"/>
              </p:ext>
            </p:extLst>
          </p:nvPr>
        </p:nvGraphicFramePr>
        <p:xfrm>
          <a:off x="1155700" y="2063750"/>
          <a:ext cx="6832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1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63750"/>
                        <a:ext cx="683260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121417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Alternative powered vehicles (including hybrids)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market share </a:t>
            </a:r>
            <a:r>
              <a:rPr lang="en-US" b="1" dirty="0" smtClean="0">
                <a:latin typeface="Arial" charset="0"/>
              </a:rPr>
              <a:t>is barely over 4</a:t>
            </a:r>
            <a:r>
              <a:rPr lang="en-US" b="1" dirty="0">
                <a:latin typeface="Arial" charset="0"/>
              </a:rPr>
              <a:t>%</a:t>
            </a:r>
            <a:endParaRPr lang="en-US" b="1" dirty="0" smtClean="0">
              <a:latin typeface="Arial" charset="0"/>
            </a:endParaRPr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8687"/>
              </p:ext>
            </p:extLst>
          </p:nvPr>
        </p:nvGraphicFramePr>
        <p:xfrm>
          <a:off x="1155700" y="2063750"/>
          <a:ext cx="6832600" cy="408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255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5700" y="2063750"/>
                        <a:ext cx="6832600" cy="408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507759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Blue Chip Forecasts vehicle </a:t>
            </a:r>
            <a:r>
              <a:rPr lang="en-US" b="1" dirty="0">
                <a:latin typeface="Arial" charset="0"/>
              </a:rPr>
              <a:t>sales </a:t>
            </a:r>
            <a:r>
              <a:rPr lang="en-US" b="1" dirty="0" smtClean="0">
                <a:latin typeface="Arial" charset="0"/>
              </a:rPr>
              <a:t>to</a:t>
            </a:r>
            <a:r>
              <a:rPr lang="en-US" b="1" dirty="0">
                <a:latin typeface="Arial" charset="0"/>
              </a:rPr>
              <a:t/>
            </a:r>
            <a:br>
              <a:rPr lang="en-US" b="1" dirty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move lower this year and in 2020</a:t>
            </a:r>
          </a:p>
        </p:txBody>
      </p:sp>
      <p:graphicFrame>
        <p:nvGraphicFramePr>
          <p:cNvPr id="111619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74016"/>
              </p:ext>
            </p:extLst>
          </p:nvPr>
        </p:nvGraphicFramePr>
        <p:xfrm>
          <a:off x="1162050" y="2070100"/>
          <a:ext cx="6815138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279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111619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0100"/>
                        <a:ext cx="6815138" cy="408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78596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</a:t>
            </a:r>
            <a:r>
              <a:rPr lang="en-US" b="1" dirty="0" smtClean="0">
                <a:latin typeface="Arial" charset="0"/>
              </a:rPr>
              <a:t>supply managers’ composite index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remains at a very solid level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4558100"/>
              </p:ext>
            </p:extLst>
          </p:nvPr>
        </p:nvGraphicFramePr>
        <p:xfrm>
          <a:off x="1143000" y="2057400"/>
          <a:ext cx="68580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03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68580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761421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96122"/>
              </p:ext>
            </p:extLst>
          </p:nvPr>
        </p:nvGraphicFramePr>
        <p:xfrm>
          <a:off x="1163638" y="2078038"/>
          <a:ext cx="6815137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535" name="Worksheet" r:id="rId3" imgW="4562640" imgH="2743200" progId="Excel.Sheet.12">
                  <p:link updateAutomatic="1"/>
                </p:oleObj>
              </mc:Choice>
              <mc:Fallback>
                <p:oleObj name="Worksheet" r:id="rId3" imgW="4562640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078038"/>
                        <a:ext cx="6815137" cy="407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Industrial production is forecast to </a:t>
            </a:r>
            <a:r>
              <a:rPr lang="en-US" b="1" dirty="0" smtClean="0">
                <a:latin typeface="Arial" charset="0"/>
              </a:rPr>
              <a:t>rise</a:t>
            </a:r>
            <a:r>
              <a:rPr lang="en-US" b="1" dirty="0">
                <a:latin typeface="Arial" charset="0"/>
              </a:rPr>
              <a:t/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at a </a:t>
            </a:r>
            <a:r>
              <a:rPr lang="en-US" b="1" dirty="0" smtClean="0">
                <a:latin typeface="Arial" charset="0"/>
              </a:rPr>
              <a:t>slower pace this year and moderate further in 2020</a:t>
            </a:r>
          </a:p>
        </p:txBody>
      </p:sp>
    </p:spTree>
    <p:extLst>
      <p:ext uri="{BB962C8B-B14F-4D97-AF65-F5344CB8AC3E}">
        <p14:creationId xmlns:p14="http://schemas.microsoft.com/office/powerpoint/2010/main" val="406621271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843906"/>
              </p:ext>
            </p:extLst>
          </p:nvPr>
        </p:nvGraphicFramePr>
        <p:xfrm>
          <a:off x="1162050" y="2076450"/>
          <a:ext cx="6815138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73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2076450"/>
                        <a:ext cx="6815138" cy="407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Credit spreads between Corporate High Yield securities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and Corporate </a:t>
            </a:r>
            <a:r>
              <a:rPr lang="en-US" b="1" dirty="0" err="1">
                <a:latin typeface="Arial" charset="0"/>
              </a:rPr>
              <a:t>Aaa</a:t>
            </a:r>
            <a:r>
              <a:rPr lang="en-US" b="1" dirty="0">
                <a:latin typeface="Arial" charset="0"/>
              </a:rPr>
              <a:t> securities increased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towards the end of last year, 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although it has pulled back this year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339178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yield curve continued to flatten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but remains above zero</a:t>
            </a:r>
            <a:endParaRPr lang="en-US" dirty="0" smtClean="0">
              <a:latin typeface="Arial" charset="0"/>
            </a:endParaRPr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635295"/>
              </p:ext>
            </p:extLst>
          </p:nvPr>
        </p:nvGraphicFramePr>
        <p:xfrm>
          <a:off x="1149350" y="2063750"/>
          <a:ext cx="6843713" cy="410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97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063750"/>
                        <a:ext cx="6843713" cy="410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25899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043408"/>
              </p:ext>
            </p:extLst>
          </p:nvPr>
        </p:nvGraphicFramePr>
        <p:xfrm>
          <a:off x="1163638" y="2073275"/>
          <a:ext cx="6815137" cy="407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079" name="Worksheet" r:id="rId3" imgW="4562640" imgH="2724150" progId="Excel.Sheet.12">
                  <p:link updateAutomatic="1"/>
                </p:oleObj>
              </mc:Choice>
              <mc:Fallback>
                <p:oleObj name="Worksheet" r:id="rId3" imgW="4562640" imgH="27241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073275"/>
                        <a:ext cx="6815137" cy="4071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Blue Chip expects the yield curve to continue</a:t>
            </a:r>
            <a:br>
              <a:rPr lang="en-US" b="1" dirty="0">
                <a:latin typeface="Arial" charset="0"/>
              </a:rPr>
            </a:br>
            <a:r>
              <a:rPr lang="en-US" b="1" dirty="0">
                <a:latin typeface="Arial" charset="0"/>
              </a:rPr>
              <a:t>to flatten </a:t>
            </a:r>
            <a:r>
              <a:rPr lang="en-US" b="1" dirty="0" smtClean="0">
                <a:latin typeface="Arial" charset="0"/>
              </a:rPr>
              <a:t>slightly more this </a:t>
            </a:r>
            <a:r>
              <a:rPr lang="en-US" b="1" dirty="0">
                <a:latin typeface="Arial" charset="0"/>
              </a:rPr>
              <a:t>year, but not invert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59353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630335"/>
              </p:ext>
            </p:extLst>
          </p:nvPr>
        </p:nvGraphicFramePr>
        <p:xfrm>
          <a:off x="1155700" y="2066925"/>
          <a:ext cx="6827838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21" name="Worksheet" r:id="rId3" imgW="4562640" imgH="2733855" progId="Excel.Sheet.12">
                  <p:link updateAutomatic="1"/>
                </p:oleObj>
              </mc:Choice>
              <mc:Fallback>
                <p:oleObj name="Worksheet" r:id="rId3" imgW="4562640" imgH="2733855" progId="Excel.Sheet.12">
                  <p:link updateAutomatic="1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2066925"/>
                        <a:ext cx="6827838" cy="408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Federal Reserve increased the 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Federal Funds rate by 2.25% since December 2015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90893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122260"/>
              </p:ext>
            </p:extLst>
          </p:nvPr>
        </p:nvGraphicFramePr>
        <p:xfrm>
          <a:off x="1155700" y="2070100"/>
          <a:ext cx="6827838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613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35844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2070100"/>
                        <a:ext cx="6827838" cy="408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Federal Funds Rate </a:t>
            </a:r>
            <a:r>
              <a:rPr lang="en-US" b="1" dirty="0" smtClean="0">
                <a:latin typeface="Arial" charset="0"/>
              </a:rPr>
              <a:t>is expected to be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just below the neutral range in 2019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and at the bottom end of the neutral range in 2020 and 2021</a:t>
            </a:r>
            <a:endParaRPr lang="en-US" dirty="0" smtClean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590800"/>
            <a:ext cx="2557110" cy="1169551"/>
          </a:xfrm>
          <a:prstGeom prst="rect">
            <a:avLst/>
          </a:prstGeom>
          <a:solidFill>
            <a:srgbClr val="99CCFF"/>
          </a:solidFill>
        </p:spPr>
        <p:txBody>
          <a:bodyPr wrap="none" rtlCol="0">
            <a:spAutoFit/>
          </a:bodyPr>
          <a:lstStyle/>
          <a:p>
            <a:r>
              <a:rPr lang="en-US" sz="1000" b="1" u="sng" dirty="0" smtClean="0">
                <a:solidFill>
                  <a:srgbClr val="000000"/>
                </a:solidFill>
              </a:rPr>
              <a:t>FOMC Central Tendency (March 2019)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2019     2.4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2.6</a:t>
            </a: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2020     2.4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2.9 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2021     2.4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2.9 </a:t>
            </a:r>
            <a:endParaRPr lang="en-US" sz="1000" b="1" dirty="0">
              <a:solidFill>
                <a:srgbClr val="000000"/>
              </a:solidFill>
            </a:endParaRPr>
          </a:p>
          <a:p>
            <a:pPr marL="228600" indent="-228600"/>
            <a:endParaRPr lang="en-US" sz="1000" b="1" dirty="0" smtClean="0">
              <a:solidFill>
                <a:srgbClr val="000000"/>
              </a:solidFill>
            </a:endParaRPr>
          </a:p>
          <a:p>
            <a:pPr marL="228600" indent="-228600"/>
            <a:r>
              <a:rPr lang="en-US" sz="1000" b="1" dirty="0" smtClean="0">
                <a:solidFill>
                  <a:srgbClr val="000000"/>
                </a:solidFill>
              </a:rPr>
              <a:t>Longer run     2.5 </a:t>
            </a:r>
            <a:r>
              <a:rPr lang="en-US" sz="1000" b="1" dirty="0">
                <a:solidFill>
                  <a:srgbClr val="000000"/>
                </a:solidFill>
              </a:rPr>
              <a:t>– </a:t>
            </a:r>
            <a:r>
              <a:rPr lang="en-US" sz="1000" b="1" dirty="0" smtClean="0">
                <a:solidFill>
                  <a:srgbClr val="000000"/>
                </a:solidFill>
              </a:rPr>
              <a:t>3.0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0175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352333"/>
              </p:ext>
            </p:extLst>
          </p:nvPr>
        </p:nvGraphicFramePr>
        <p:xfrm>
          <a:off x="1154113" y="2070100"/>
          <a:ext cx="6829425" cy="408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637" name="Worksheet" r:id="rId3" imgW="4572000" imgH="2743200" progId="Excel.Sheet.12">
                  <p:link updateAutomatic="1"/>
                </p:oleObj>
              </mc:Choice>
              <mc:Fallback>
                <p:oleObj name="Worksheet" r:id="rId3" imgW="4572000" imgH="2743200" progId="Excel.Sheet.12">
                  <p:link updateAutomatic="1"/>
                  <p:pic>
                    <p:nvPicPr>
                      <p:cNvPr id="36866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2070100"/>
                        <a:ext cx="6829425" cy="408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The Fed’s balance sheet has been falling since October </a:t>
            </a:r>
            <a:r>
              <a:rPr lang="en-US" b="1" dirty="0" smtClean="0">
                <a:latin typeface="Arial" charset="0"/>
              </a:rPr>
              <a:t>2017</a:t>
            </a:r>
            <a:br>
              <a:rPr lang="en-US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and will end the balance sheet reduction in September 2019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5002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802" name="Text Box 2"/>
          <p:cNvSpPr txBox="1">
            <a:spLocks noChangeArrowheads="1"/>
          </p:cNvSpPr>
          <p:nvPr/>
        </p:nvSpPr>
        <p:spPr bwMode="auto">
          <a:xfrm>
            <a:off x="457200" y="1447800"/>
            <a:ext cx="8686800" cy="8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The outlook is for the U.S. economy to expand at </a:t>
            </a:r>
            <a:r>
              <a:rPr lang="en-US" sz="2300" dirty="0" smtClean="0"/>
              <a:t>a pace</a:t>
            </a:r>
          </a:p>
          <a:p>
            <a:pPr eaLnBrk="0" hangingPunct="0">
              <a:spcBef>
                <a:spcPct val="20000"/>
              </a:spcBef>
            </a:pPr>
            <a:r>
              <a:rPr lang="en-US" sz="2300" dirty="0" smtClean="0"/>
              <a:t> just above trend in 2019 and close to trend in 2020 and 2021</a:t>
            </a:r>
          </a:p>
        </p:txBody>
      </p:sp>
      <p:sp>
        <p:nvSpPr>
          <p:cNvPr id="186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/>
          <a:lstStyle/>
          <a:p>
            <a:r>
              <a:rPr lang="en-US" sz="3200" b="1" smtClean="0">
                <a:latin typeface="Arial" charset="0"/>
              </a:rPr>
              <a:t>Summary</a:t>
            </a:r>
          </a:p>
        </p:txBody>
      </p:sp>
      <p:sp>
        <p:nvSpPr>
          <p:cNvPr id="1868804" name="Text Box 4"/>
          <p:cNvSpPr txBox="1">
            <a:spLocks noChangeArrowheads="1"/>
          </p:cNvSpPr>
          <p:nvPr/>
        </p:nvSpPr>
        <p:spPr bwMode="auto">
          <a:xfrm>
            <a:off x="457200" y="2438400"/>
            <a:ext cx="868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Employment is expected to rise moderately with the</a:t>
            </a:r>
          </a:p>
          <a:p>
            <a:pPr eaLnBrk="0" hangingPunct="0">
              <a:spcBef>
                <a:spcPct val="20000"/>
              </a:spcBef>
            </a:pPr>
            <a:r>
              <a:rPr lang="en-US" sz="2300" dirty="0"/>
              <a:t> unemployment rate remaining very low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7200" y="3429000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 smtClean="0"/>
              <a:t>Inflation is forecast be at the Fed’s Inflation target through 2021</a:t>
            </a:r>
            <a:endParaRPr lang="en-US" sz="23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7200" y="4572000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/>
              <a:t>Vehicle sales are anticipated to </a:t>
            </a:r>
            <a:r>
              <a:rPr lang="en-US" sz="2300" dirty="0" smtClean="0"/>
              <a:t>edge lower this year and in 2020</a:t>
            </a:r>
            <a:endParaRPr lang="en-US" sz="23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57200" y="5105400"/>
            <a:ext cx="8686800" cy="8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 smtClean="0"/>
              <a:t>Manufacturing </a:t>
            </a:r>
            <a:r>
              <a:rPr lang="en-US" sz="2300" dirty="0"/>
              <a:t>output </a:t>
            </a:r>
            <a:r>
              <a:rPr lang="en-US" sz="2300" dirty="0" smtClean="0"/>
              <a:t>is expected to increase at a somewhat</a:t>
            </a:r>
          </a:p>
          <a:p>
            <a:pPr eaLnBrk="0" hangingPunct="0">
              <a:spcBef>
                <a:spcPct val="20000"/>
              </a:spcBef>
            </a:pPr>
            <a:r>
              <a:rPr lang="en-US" sz="2300" dirty="0" smtClean="0"/>
              <a:t> slower pace in 2019 and 2020</a:t>
            </a:r>
            <a:endParaRPr lang="en-US" sz="2300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57200" y="4027676"/>
            <a:ext cx="86868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300" dirty="0" smtClean="0"/>
              <a:t>Housing is predicted to improve at a modest pace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238874710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6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6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8802" grpId="0"/>
      <p:bldP spid="1868803" grpId="0" autoUpdateAnimBg="0"/>
      <p:bldP spid="1868804" grpId="0"/>
      <p:bldP spid="6" grpId="0"/>
      <p:bldP spid="7" grpId="0"/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533400"/>
            <a:ext cx="8458200" cy="1752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 "/>
            </a:pPr>
            <a:r>
              <a:rPr lang="en-US" sz="5400" smtClean="0">
                <a:latin typeface="Arial" charset="0"/>
              </a:rPr>
              <a:t>www.chicagofed.org www.federalreserve.gov</a:t>
            </a:r>
            <a:endParaRPr lang="en-US" sz="6000" smtClean="0">
              <a:latin typeface="Arial" charset="0"/>
            </a:endParaRPr>
          </a:p>
        </p:txBody>
      </p:sp>
      <p:pic>
        <p:nvPicPr>
          <p:cNvPr id="112435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3A6EA5"/>
              </a:clrFrom>
              <a:clrTo>
                <a:srgbClr val="3A6EA5">
                  <a:alpha val="0"/>
                </a:srgbClr>
              </a:clrTo>
            </a:clrChange>
            <a:grayscl/>
            <a:biLevel thresh="50000"/>
          </a:blip>
          <a:srcRect/>
          <a:stretch>
            <a:fillRect/>
          </a:stretch>
        </p:blipFill>
        <p:spPr bwMode="auto">
          <a:xfrm>
            <a:off x="2362200" y="23622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4354" grpId="0" build="p" autoUpdateAnimBg="0" advAuto="1000"/>
    </p:bldLst>
  </p:timing>
</p:sld>
</file>

<file path=ppt/theme/theme1.xml><?xml version="1.0" encoding="utf-8"?>
<a:theme xmlns:a="http://schemas.openxmlformats.org/drawingml/2006/main" name="Pulse">
  <a:themeElements>
    <a:clrScheme name="">
      <a:dk1>
        <a:srgbClr val="000000"/>
      </a:dk1>
      <a:lt1>
        <a:srgbClr val="FFFFFF"/>
      </a:lt1>
      <a:dk2>
        <a:srgbClr val="000066"/>
      </a:dk2>
      <a:lt2>
        <a:srgbClr val="FF9933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C:\_appl\Microsoft Office\Templates\Presentation Designs\PULSE.POT</Template>
  <TotalTime>94347</TotalTime>
  <Words>738</Words>
  <Application>Microsoft Office PowerPoint</Application>
  <PresentationFormat>On-screen Show (4:3)</PresentationFormat>
  <Paragraphs>128</Paragraphs>
  <Slides>58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Links</vt:lpstr>
      </vt:variant>
      <vt:variant>
        <vt:i4>48</vt:i4>
      </vt:variant>
      <vt:variant>
        <vt:lpstr>Slide Titles</vt:lpstr>
      </vt:variant>
      <vt:variant>
        <vt:i4>58</vt:i4>
      </vt:variant>
    </vt:vector>
  </HeadingPairs>
  <TitlesOfParts>
    <vt:vector size="110" baseType="lpstr">
      <vt:lpstr>Arial</vt:lpstr>
      <vt:lpstr>Tahoma</vt:lpstr>
      <vt:lpstr>Times New Roman</vt:lpstr>
      <vt:lpstr>Pulse</vt:lpstr>
      <vt:lpstr>file:///C:\Users\g1was00\Documents\Presentations\Master%20Charts%20-%20Macro%20Charts.xlsx!Charts!%5bMaster%20Charts%20-%20Macro%20Charts.xlsx%5dCharts%20Chart%201</vt:lpstr>
      <vt:lpstr>file:///C:\Users\g1was00\Documents\Presentations\Master%20Charts%20-%20Macro%20Charts.xlsx!Charts!%5bMaster%20Charts%20-%20Macro%20Charts.xlsx%5dCharts%20Chart%204</vt:lpstr>
      <vt:lpstr>file:///C:\Users\g1was00\Documents\Presentations\Master%20Charts%20-%20Macro%20Charts.xlsx!Charts!%5bMaster%20Charts%20-%20Macro%20Charts.xlsx%5dCharts%20Chart%20444</vt:lpstr>
      <vt:lpstr>file:///C:\Users\g1was00\Documents\Presentations\Master%20Charts%20-%20Macro%20Charts.xlsx!Charts!%5bMaster%20Charts%20-%20Macro%20Charts.xlsx%5dCharts%20Chart%2041</vt:lpstr>
      <vt:lpstr>file:///C:\Users\g1was00\Documents\Presentations\Master%20Charts%20-%20Macro%20Charts.xlsx!Charts!%5bMaster%20Charts%20-%20Macro%20Charts.xlsx%5dCharts%20Chart%20629</vt:lpstr>
      <vt:lpstr>file:///C:\Users\g1was00\Documents\Presentations\Master%20Charts%20-%20Macro%20Charts.xlsx!Charts!%5bMaster%20Charts%20-%20Macro%20Charts.xlsx%5dCharts%20Chart%20600</vt:lpstr>
      <vt:lpstr>file:///C:\Users\g1was00\Documents\Presentations\Master%20Charts%20-%20Macro%20Charts.xlsx!Charts!%5bMaster%20Charts%20-%20Macro%20Charts.xlsx%5dCharts%20Chart%2075</vt:lpstr>
      <vt:lpstr>file:///C:\Users\g1was00\Documents\Presentations\Master%20Charts%20-%20Macro%20Charts.xlsx!Charts!%5bMaster%20Charts%20-%20Macro%20Charts.xlsx%5dCharts%20Chart%2080</vt:lpstr>
      <vt:lpstr>file:///C:\Users\g1was00\Documents\Presentations\Master%20Charts%20-%20Macro%20Charts.xlsx!Charts!%5bMaster%20Charts%20-%20Macro%20Charts.xlsx%5dCharts%20Chart%20100</vt:lpstr>
      <vt:lpstr>file:///C:\Users\g1was00\Documents\Presentations\Master%20Charts%20-%20Macro%20Charts.xlsx!Charts!%5bMaster%20Charts%20-%20Macro%20Charts.xlsx%5dCharts%20Chart%2076</vt:lpstr>
      <vt:lpstr>file:///C:\Users\g1was00\Documents\Presentations\Master%20Charts%20-%20Macro%20Charts.xlsx!Charts!%5bMaster%20Charts%20-%20Macro%20Charts.xlsx%5dCharts%20Chart%20633</vt:lpstr>
      <vt:lpstr>file:///C:\Users\g1was00\Documents\Presentations\Master%20Charts%20-%20Macro%20Charts.xlsx!Charts!%5bMaster%20Charts%20-%20Macro%20Charts.xlsx%5dCharts%20Chart%20106</vt:lpstr>
      <vt:lpstr>file:///C:\Users\g1was00\Documents\Presentations\Master%20Charts%20-%20Macro%20Charts.xlsx!Charts!%5bMaster%20Charts%20-%20Macro%20Charts.xlsx%5dCharts%20Chart%20610</vt:lpstr>
      <vt:lpstr>file:///C:\Users\g1was00\Documents\Presentations\Master%20Charts%20-%20Macro%20Charts.xlsx!Charts!%5bMaster%20Charts%20-%20Macro%20Charts.xlsx%5dCharts%20Chart%20623</vt:lpstr>
      <vt:lpstr>file:///C:\Users\g1was00\Documents\Presentations\Master%20Charts%20-%20Macro%20Charts.xlsx!Charts!%5bMaster%20Charts%20-%20Macro%20Charts.xlsx%5dCharts%20Chart%20636</vt:lpstr>
      <vt:lpstr>file:///C:\Users\g1was00\Documents\Presentations\Master%20Charts%20-%20Macro%20Charts.xlsx!Charts!%5bMaster%20Charts%20-%20Macro%20Charts.xlsx%5dCharts%20Chart%2012</vt:lpstr>
      <vt:lpstr>file:///C:\Users\g1was00\Documents\Presentations\Master%20Charts%20-%20Macro%20Charts.xlsx!Charts!%5bMaster%20Charts%20-%20Macro%20Charts.xlsx%5dCharts%20Chart%20141</vt:lpstr>
      <vt:lpstr>file:///C:\Users\g1was00\Documents\Presentations\Master%20Charts%20-%20Macro%20Charts.xlsx!Charts!%5bMaster%20Charts%20-%20Macro%20Charts.xlsx%5dCharts%20Chart%20181</vt:lpstr>
      <vt:lpstr>file:///C:\Users\g1was00\Documents\Presentations\Master%20Charts%20-%20Macro%20Charts.xlsx!Charts!%5bMaster%20Charts%20-%20Macro%20Charts.xlsx%5dCharts%20Chart%20183</vt:lpstr>
      <vt:lpstr>file:///C:\Users\g1was00\Documents\Presentations\Master%20Charts%20-%20Macro%20Charts.xlsx!Charts!%5bMaster%20Charts%20-%20Macro%20Charts.xlsx%5dCharts%20Chart%20621</vt:lpstr>
      <vt:lpstr>file:///C:\Users\g1was00\Documents\Presentations\Master%20Charts%20-%20Macro%20Charts.xlsx!Charts!%5bMaster%20Charts%20-%20Macro%20Charts.xlsx%5dCharts%20Chart%20481</vt:lpstr>
      <vt:lpstr>file:///C:\Users\g1was00\Documents\Presentations\Master%20Charts%20-%20Macro%20Charts.xlsx!Charts!%5bMaster%20Charts%20-%20Macro%20Charts.xlsx%5dCharts%20Chart%20480</vt:lpstr>
      <vt:lpstr>file:///C:\Users\g1was00\Documents\Presentations\Master%20Charts%20-%20Macro%20Charts.xlsx!Charts!%5bMaster%20Charts%20-%20Macro%20Charts.xlsx%5dCharts%20Chart%20486</vt:lpstr>
      <vt:lpstr>file:///C:\Users\g1was00\Documents\Presentations\Master%20Charts%20-%20Macro%20Charts.xlsx!Charts!%5bMaster%20Charts%20-%20Macro%20Charts.xlsx%5dCharts%20Chart%20184</vt:lpstr>
      <vt:lpstr>file:///C:\Users\g1was00\Documents\Presentations\Master%20Charts%20-%20Macro%20Charts.xlsx!Charts!%5bMaster%20Charts%20-%20Macro%20Charts.xlsx%5dCharts%20Chart%20186</vt:lpstr>
      <vt:lpstr>file:///C:\Users\g1was00\Documents\Presentations\Master%20Charts%20-%20Macro%20Charts.xlsx!Charts!%5bMaster%20Charts%20-%20Macro%20Charts.xlsx%5dCharts%20Chart%20185</vt:lpstr>
      <vt:lpstr>file:///C:\Users\g1was00\Documents\Presentations\Master%20Charts%20-%20Macro%20Charts.xlsx!Charts!%5bMaster%20Charts%20-%20Macro%20Charts.xlsx%5dCharts%20Chart%20142</vt:lpstr>
      <vt:lpstr>file:///C:\Users\g1was00\Documents\Presentations\Master%20Charts%20-%20Macro%20Charts.xlsx!Charts!%5bMaster%20Charts%20-%20Macro%20Charts.xlsx%5dCharts%20Chart%20157</vt:lpstr>
      <vt:lpstr>file:///C:\Users\g1was00\Documents\Presentations\Master%20Charts%20-%20Macro%20Charts.xlsx!Charts!%5bMaster%20Charts%20-%20Macro%20Charts.xlsx%5dCharts%20Chart%20156</vt:lpstr>
      <vt:lpstr>file:///C:\Users\g1was00\Documents\Presentations\Master%20Charts%20-%20Macro%20Charts.xlsx!Charts!%5bMaster%20Charts%20-%20Macro%20Charts.xlsx%5dCharts%20Chart%20399</vt:lpstr>
      <vt:lpstr>file:///C:\Users\g1was00\Documents\Presentations\Master%20Charts%20-%20Macro%20Charts.xlsx!Charts!%5bMaster%20Charts%20-%20Macro%20Charts.xlsx%5dCharts%20Chart%20401</vt:lpstr>
      <vt:lpstr>file:///C:\Users\g1was00\Documents\Presentations\Master%20Charts%20-%20Manufacturing%20Charts.xlsx!Charts!%5bMaster%20Charts%20-%20Manufacturing%20Charts.xlsx%5dCharts%20Chart%2049</vt:lpstr>
      <vt:lpstr>file:///C:\Users\g1was00\Documents\Presentations\Master%20Charts%20-%20Manufacturing%20Charts.xlsx!Charts!%5bMaster%20Charts%20-%20Manufacturing%20Charts.xlsx%5dCharts%20Chart%2011</vt:lpstr>
      <vt:lpstr>file:///C:\Users\g1was00\Documents\Presentations\Master%20Charts%20-%20Manufacturing%20Charts.xlsx!Charts!%5bMaster%20Charts%20-%20Manufacturing%20Charts.xlsx%5dCharts%20Chart%2074</vt:lpstr>
      <vt:lpstr>file:///C:\Users\g1was00\Documents\Presentations\Master%20Charts%20-%20Manufacturing%20Charts.xlsx!Charts!%5bMaster%20Charts%20-%20Manufacturing%20Charts.xlsx%5dCharts%20Chart%2076</vt:lpstr>
      <vt:lpstr>file:///C:\Users\g1was00\Documents\Presentations\Master%20Charts%20-%20Manufacturing%20Charts.xlsx!Charts!%5bMaster%20Charts%20-%20Manufacturing%20Charts.xlsx%5dCharts%20Chart%2077</vt:lpstr>
      <vt:lpstr>file:///C:\Users\g1was00\Documents\Presentations\Master%20Charts%20-%20Manufacturing%20Charts.xlsx!Charts!%5bMaster%20Charts%20-%20Manufacturing%20Charts.xlsx%5dCharts%20Chart%20298</vt:lpstr>
      <vt:lpstr>file:///C:\Users\g1was00\Documents\Presentations\Master%20Charts%20-%20Manufacturing%20Charts.xlsx!Charts!%5bMaster%20Charts%20-%20Manufacturing%20Charts.xlsx%5dCharts%20Chart%20297</vt:lpstr>
      <vt:lpstr>file:///C:\Users\g1was00\Documents\Presentations\Master%20Charts%20-%20Manufacturing%20Charts.xlsx!Charts!%5bMaster%20Charts%20-%20Manufacturing%20Charts.xlsx%5dCharts%20Chart%20253</vt:lpstr>
      <vt:lpstr>file:///C:\Users\g1was00\Documents\Presentations\Master%20Charts%20-%20Manufacturing%20Charts.xlsx!Charts!%5bMaster%20Charts%20-%20Manufacturing%20Charts.xlsx%5dCharts%20Chart%20139</vt:lpstr>
      <vt:lpstr>file:///C:\Users\g1was00\Documents\Presentations\Master%20Charts%20-%20Macro%20Charts.xlsx!Charts!%5bMaster%20Charts%20-%20Macro%20Charts.xlsx%5dCharts%20Chart%20287</vt:lpstr>
      <vt:lpstr>file:///C:\Users\g1was00\Documents\Presentations\Master%20Charts%20-%20Macro%20Charts.xlsx!Charts!%5bMaster%20Charts%20-%20Macro%20Charts.xlsx%5dCharts%20Chart%20368</vt:lpstr>
      <vt:lpstr>file:///C:\Users\g1was00\Documents\Presentations\Master%20Charts%20-%20Macro%20Charts.xlsx!Charts!%5bMaster%20Charts%20-%20Macro%20Charts.xlsx%5dCharts%20Chart%20164</vt:lpstr>
      <vt:lpstr>file:///C:\Users\g1was00\Documents\Presentations\Master%20Charts%20-%20Macro%20Charts.xlsx!Charts!%5bMaster%20Charts%20-%20Macro%20Charts.xlsx%5dCharts%20Chart%20397</vt:lpstr>
      <vt:lpstr>file:///C:\Users\g1was00\Documents\Presentations\Master%20Charts%20-%20Macro%20Charts.xlsx!Charts!%5bMaster%20Charts%20-%20Macro%20Charts.xlsx%5dCharts%20Chart%20151</vt:lpstr>
      <vt:lpstr>file:///C:\Users\g1was00\Documents\Presentations\Master%20Charts%20-%20Macro%20Charts.xlsx!Charts!%5bMaster%20Charts%20-%20Macro%20Charts.xlsx%5dCharts%20Chart%20365</vt:lpstr>
      <vt:lpstr>file:///C:\Users\g1was00\Documents\Presentations\Master%20Charts%20-%20Macro%20Charts.xlsx!Charts!%5bMaster%20Charts%20-%20Macro%20Charts.xlsx%5dCharts%20Chart%20167</vt:lpstr>
      <vt:lpstr>file:///C:\Users\g1was00\Documents\Presentations\Master%20Charts%20-%20Macro%20Charts.xlsx!Charts!%5bMaster%20Charts%20-%20Macro%20Charts.xlsx%5dCharts%20Chart%20628</vt:lpstr>
      <vt:lpstr>Economic Outlook</vt:lpstr>
      <vt:lpstr>What I said last year</vt:lpstr>
      <vt:lpstr>GDP expanded by 3.1% in 2018</vt:lpstr>
      <vt:lpstr>The Chicago Fed National Activity Index 3-month average in January 2019 is at trend</vt:lpstr>
      <vt:lpstr>The real value of the stock market fell slightly more than 4% over the past several months but remains high</vt:lpstr>
      <vt:lpstr>The Federal Open Market Committee (FOMC) expects GDP to grow just above trend in 2019; and around trend in 2020 and 2021</vt:lpstr>
      <vt:lpstr>The probability of recession in the next quarter remains low</vt:lpstr>
      <vt:lpstr>The same is true for the chances of a recession over the next two quarters</vt:lpstr>
      <vt:lpstr>While the Index of Leading Economic Indicators moved higher in February, it has been flat for the past five months</vt:lpstr>
      <vt:lpstr>Employment increased by over 2.5 million jobs over the past 12 months</vt:lpstr>
      <vt:lpstr>The unemployment rate is at 3.8%</vt:lpstr>
      <vt:lpstr>The FOMC forecasts that the unemployment rate will be below the natural rate through 2021</vt:lpstr>
      <vt:lpstr>Wages and benefit costs continue to increase at a moderate rate, although it may finally be picking up some its pace</vt:lpstr>
      <vt:lpstr>There is a very strong correlation between 9-month lead NFIB: planning to raise compensation and Employment Cost Index: wages and salaries</vt:lpstr>
      <vt:lpstr>Slow productivity growth over the past nine years helps explain why relatively strong employment growth has not translated into higher wages</vt:lpstr>
      <vt:lpstr>A large part of the weakness in productivity growth has been the weak pace of investment, although it has been increasing at a strong pace beginning in 2017</vt:lpstr>
      <vt:lpstr>This may help explain the productivity growth improvement over the past year</vt:lpstr>
      <vt:lpstr>Improving productivity growth is helping to keep  unit labor cost growth down even with compensation rising</vt:lpstr>
      <vt:lpstr>Corporate profits continue to improve</vt:lpstr>
      <vt:lpstr>Inflation is just below the Fed target of 2%</vt:lpstr>
      <vt:lpstr>In large part inflation has been following the pattern of energy prices</vt:lpstr>
      <vt:lpstr>Natural gas prices have increased but remains low</vt:lpstr>
      <vt:lpstr>Low energy prices have occurred in part due to technology that now allows access to reserves that have been known for quite a few years</vt:lpstr>
      <vt:lpstr>Imports of oil has been sharply reduced</vt:lpstr>
      <vt:lpstr>Exports of oil has surged over the past decade</vt:lpstr>
      <vt:lpstr>Net imports of oil has been cut by around 60%</vt:lpstr>
      <vt:lpstr>The rig count has been moving higher</vt:lpstr>
      <vt:lpstr>The U.S. has become less dependent on energy to drive its economy</vt:lpstr>
      <vt:lpstr>Expenditures on energy remain well below the historical average</vt:lpstr>
      <vt:lpstr>Removing the volatile food and energy  components from the PCE,   “core” inflation is just below 2%</vt:lpstr>
      <vt:lpstr>The FOMC anticipates that PCE inflation will be around its two percent target through 2021</vt:lpstr>
      <vt:lpstr>The FOMC anticipates that “core” PCE inflation will get to also remain around two percent through 2021</vt:lpstr>
      <vt:lpstr>Blue Chip International Consensus Forecasts</vt:lpstr>
      <vt:lpstr>Manufacturers’ Purchasing Managers Indexes</vt:lpstr>
      <vt:lpstr>More open countries have had better growth</vt:lpstr>
      <vt:lpstr>U.S. tariffs used to be much higher</vt:lpstr>
      <vt:lpstr>Tariffs: U.S. versus other countries</vt:lpstr>
      <vt:lpstr>Tariffs: U.S. versus other countries</vt:lpstr>
      <vt:lpstr>The Blue Chip forecast projects a continuing deterioration in the balance of trade</vt:lpstr>
      <vt:lpstr>The Blue Chip Forecast calls for a continuation of the very gradual recovery in housing</vt:lpstr>
      <vt:lpstr>Manufacturing output growth has been slowing</vt:lpstr>
      <vt:lpstr>Capacity utilization has ticked lower and is still below full utilization</vt:lpstr>
      <vt:lpstr>Year-to-date light vehicle sales are 16.6 million units in 2019, 2.4% below the comparable period from a year earlier</vt:lpstr>
      <vt:lpstr>Year-to-date 2019 light truck sales were 0.3% lower, while year-to-date 2019 passenger car sales were 7.0% lower</vt:lpstr>
      <vt:lpstr>Light truck market share are at a record high</vt:lpstr>
      <vt:lpstr>Alternative powered vehicles (including hybrids) are a very small fraction of total vehicle sales</vt:lpstr>
      <vt:lpstr>Alternative powered vehicles (including hybrids) market share is barely over 4%</vt:lpstr>
      <vt:lpstr>Blue Chip Forecasts vehicle sales to move lower this year and in 2020</vt:lpstr>
      <vt:lpstr>The supply managers’ composite index remains at a very solid level</vt:lpstr>
      <vt:lpstr>Industrial production is forecast to rise at a slower pace this year and moderate further in 2020</vt:lpstr>
      <vt:lpstr>Credit spreads between Corporate High Yield securities and Corporate Aaa securities increased towards the end of last year,  although it has pulled back this year</vt:lpstr>
      <vt:lpstr>The yield curve continued to flatten but remains above zero</vt:lpstr>
      <vt:lpstr>Blue Chip expects the yield curve to continue to flatten slightly more this year, but not invert</vt:lpstr>
      <vt:lpstr>The Federal Reserve increased the  Federal Funds rate by 2.25% since December 2015</vt:lpstr>
      <vt:lpstr>The Federal Funds Rate is expected to be just below the neutral range in 2019 and at the bottom end of the neutral range in 2020 and 2021</vt:lpstr>
      <vt:lpstr>The Fed’s balance sheet has been falling since October 2017 and will end the balance sheet reduction in September 2019</vt:lpstr>
      <vt:lpstr>Summary</vt:lpstr>
      <vt:lpstr>PowerPoint Presentation</vt:lpstr>
    </vt:vector>
  </TitlesOfParts>
  <Company>Federal Reserve Bank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</dc:title>
  <dc:creator>g1was00</dc:creator>
  <cp:lastModifiedBy>William A. Strauss</cp:lastModifiedBy>
  <cp:revision>3594</cp:revision>
  <cp:lastPrinted>2018-11-19T17:48:15Z</cp:lastPrinted>
  <dcterms:created xsi:type="dcterms:W3CDTF">1999-04-02T17:29:19Z</dcterms:created>
  <dcterms:modified xsi:type="dcterms:W3CDTF">2019-03-21T15:13:52Z</dcterms:modified>
</cp:coreProperties>
</file>